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6ED9FA-1430-44F6-8BE0-E50389C926B7}">
  <a:tblStyle styleId="{AC6ED9FA-1430-44F6-8BE0-E50389C926B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0E10095-052B-44F9-8CCD-90D2333AA92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782e3753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782e375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782e3753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782e375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4fda3a384_3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4fda3a38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a987942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fa9879427f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78907b18d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78907b1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78907b18d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78907b18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4fda3a38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4fda3a3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a987942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fa9879427f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baca8188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baca818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baca81880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baca8188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861eca9d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f861eca9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76ea98c4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76ea98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4fda3a384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4fda3a38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my subsystem involves the front end of our system, and I work directly with the radar devices and their communication with the computer.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Initially, a lot of time was spent troubleshooting the devices. There was a lot of back and forth with our sponsor, Nick, and he was extremely helpful at providing solutions and resources.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the radars were up and running, we decided as a team to run both radars in </a:t>
            </a:r>
            <a:r>
              <a:rPr lang="en-US"/>
              <a:t>parallel</a:t>
            </a:r>
            <a:r>
              <a:rPr lang="en-US"/>
              <a:t>, both being flashed with respective programs.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radar is flashed with the TI out-of-box binary that will represent the mouse 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other radar is flashed with a TI Gesture ML Binary that will represent the mouse 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baca8188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baca818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Here’s an example of 3D scatter plot on the TI visualizer. Here, I am spinning my hand in front of the radar in clockwise and counterclockwise circles, and side to side. I apologize for the poor viewing conditions, for some reason the plot range was 10 meters in X Y and Z, and we are working at about a foot and a half in front of the radar, so its a bit squished.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4fda3a384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4fda3a38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an example of the raw UART data output from the devices. They use a TLV, type-length-value encoding scheme, and per frame, a packet is sent which always consists of a 40-byte frame header and a variable number of TLV’s depending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-Radar outputs data using a type-length-value encoding scheme. Per frame (single set of data), a packet is sent which always consists of a 40-byte frame header, and a variable number of TLV’s depending on what was detected. Within the TLV’s exists data such as X, Y, Z, doppler, range, number of points, and elevation.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78907b18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78907b1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Pointer Data: X, Y, Z, doppler, SNR, noise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Data: Weighted doppler, range, elevationMean, AzimuthMean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4fda3a384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4fda3a3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baca8188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baca8188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fHm-YIy_uwtLtBd3iP2HdjGG708ixBih/view" TargetMode="External"/><Relationship Id="rId4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3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Relationship Id="rId4" Type="http://schemas.openxmlformats.org/officeDocument/2006/relationships/image" Target="../media/image3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58150" y="3900275"/>
            <a:ext cx="69489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Virtual Computer Mouse using mmWave Radar (TI):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Oscar Chavez Araiza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Greyson Heath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Daniel Lu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Zane Meikle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5458200" y="277101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ECEN 403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Model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3960475" y="2049273"/>
            <a:ext cx="4726200" cy="261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Structure: The model takes 40 frames each with 10 data points.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Layers: 3 Convolutional layers, and 3 max pooling layers.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Test Accuracy: ~ 96.77%</a:t>
            </a:r>
            <a:endParaRPr sz="2000"/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b="4983" l="0" r="57357" t="23816"/>
          <a:stretch/>
        </p:blipFill>
        <p:spPr>
          <a:xfrm>
            <a:off x="61250" y="2049275"/>
            <a:ext cx="3899223" cy="40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4">
            <a:alphaModFix/>
          </a:blip>
          <a:srcRect b="24368" l="5493" r="38793" t="37275"/>
          <a:stretch/>
        </p:blipFill>
        <p:spPr>
          <a:xfrm>
            <a:off x="3960475" y="4665900"/>
            <a:ext cx="5094502" cy="219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Model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4198700" y="1852875"/>
            <a:ext cx="4033200" cy="457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The demo runs the model every 40 frames.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It takes about 1.4 seconds to capture 40 frames. (Negligible time process the data)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Final implementation will fill the first 40 frames and run the model prediction every 10* frames.             (* - true value to be determined)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We hope that running the prediction model every 10 frames will prevent gestures from being captured between two 40 frame snippets.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8150"/>
            <a:ext cx="3744600" cy="513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Forward</a:t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O</a:t>
            </a:r>
            <a:r>
              <a:rPr lang="en-US" sz="2400"/>
              <a:t>ptimize the model to obtain accuracy closer to 99% percent accuracy.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Improving CNN implementation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Increasing the size of training data.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Add a new gesture for holding &amp; releasing left-click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First use will signal a hold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Second use will signal release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Combined subsystem implementation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Assure the radar package works as intended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Test virtual mouse in common tasks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</a:t>
            </a:r>
            <a:endParaRPr/>
          </a:p>
        </p:txBody>
      </p:sp>
      <p:graphicFrame>
        <p:nvGraphicFramePr>
          <p:cNvPr id="212" name="Google Shape;212;p27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{AC6ED9FA-1430-44F6-8BE0-E50389C926B7}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Generate</a:t>
                      </a:r>
                      <a:r>
                        <a:rPr lang="en-US" sz="1800"/>
                        <a:t> a moving path for the mouse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&lt;13&gt; Using different </a:t>
                      </a:r>
                      <a:r>
                        <a:rPr lang="en-US" sz="1800"/>
                        <a:t>approaches</a:t>
                      </a:r>
                      <a:r>
                        <a:rPr lang="en-US" sz="1800"/>
                        <a:t> to the output moving path of the mouse to c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reate two point cloud modeling demo code for positioning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Sponsor Meetings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Cooperate with Chirp Config demo to generate the </a:t>
                      </a:r>
                      <a:r>
                        <a:rPr lang="en-US" sz="1800"/>
                        <a:t>output</a:t>
                      </a:r>
                      <a:r>
                        <a:rPr lang="en-US" sz="1800"/>
                        <a:t> data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&lt;1&gt; Generate sample data to test the result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Progress: Validation plans, path validation and error validation, are passed with high accuracy.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Problems: The accuracy of output velocity or the moving path of the mouse needs to be considered to add environmental noise.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The user is designed to move their hands in parallel from the x-y plane of the radar.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825" y="795425"/>
            <a:ext cx="3599975" cy="355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0" y="795425"/>
            <a:ext cx="5030624" cy="49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825" y="4351051"/>
            <a:ext cx="3772650" cy="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00" y="5794125"/>
            <a:ext cx="7751126" cy="9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2" y="1049175"/>
            <a:ext cx="4462711" cy="5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900" y="2983213"/>
            <a:ext cx="3766900" cy="8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Mapping Subsystem</a:t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457200" y="2218275"/>
            <a:ext cx="4255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400"/>
              <a:t>Input Mapping:</a:t>
            </a:r>
            <a:endParaRPr b="1" sz="24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Take direction vector from  mouse positioning subsystem and convert that to mouse movements</a:t>
            </a:r>
            <a:endParaRPr sz="20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Take the gestures recognized by  the Gesture Recognition Subsection and converts that into a mouse action such as right click and left click,.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375" y="2954327"/>
            <a:ext cx="3701701" cy="180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graphicFrame>
        <p:nvGraphicFramePr>
          <p:cNvPr id="242" name="Google Shape;242;p31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{AC6ED9FA-1430-44F6-8BE0-E50389C926B7}</a:tableStyleId>
              </a:tblPr>
              <a:tblGrid>
                <a:gridCol w="3886200"/>
                <a:gridCol w="3886200"/>
              </a:tblGrid>
              <a:tr h="904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&lt;20&gt; hours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85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</a:t>
                      </a:r>
                      <a:r>
                        <a:rPr lang="en-US" sz="1800"/>
                        <a:t>7</a:t>
                      </a:r>
                      <a:r>
                        <a:rPr lang="en-US" sz="1800"/>
                        <a:t>&gt; Writing and </a:t>
                      </a:r>
                      <a:r>
                        <a:rPr lang="en-US" sz="1800"/>
                        <a:t>implementing</a:t>
                      </a:r>
                      <a:r>
                        <a:rPr lang="en-US" sz="1800"/>
                        <a:t> code to test function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&lt;2&gt; meetings with sponsor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</a:t>
                      </a:r>
                      <a:r>
                        <a:rPr lang="en-US" sz="1800"/>
                        <a:t>4</a:t>
                      </a:r>
                      <a:r>
                        <a:rPr lang="en-US" sz="1800"/>
                        <a:t>&gt; Generating test data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&lt;6&gt; </a:t>
                      </a:r>
                      <a:r>
                        <a:rPr lang="en-US" sz="1800"/>
                        <a:t>Implementing</a:t>
                      </a:r>
                      <a:r>
                        <a:rPr lang="en-US" sz="1800"/>
                        <a:t> error handling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&lt;1&gt; Helping train Gesture Recognition model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Problems: Python </a:t>
                      </a:r>
                      <a:r>
                        <a:rPr lang="en-US" sz="1600"/>
                        <a:t>sometimes</a:t>
                      </a:r>
                      <a:r>
                        <a:rPr lang="en-US" sz="1600"/>
                        <a:t> runs too slow before the next frame, so I have it just skip the next frame. May not be an issue in the final </a:t>
                      </a:r>
                      <a:r>
                        <a:rPr lang="en-US" sz="1600"/>
                        <a:t>implementation </a:t>
                      </a:r>
                      <a:r>
                        <a:rPr lang="en-US" sz="1600"/>
                        <a:t>due to how the test program is set up but we will see if it’s an </a:t>
                      </a:r>
                      <a:r>
                        <a:rPr lang="en-US" sz="1600"/>
                        <a:t>issue</a:t>
                      </a:r>
                      <a:r>
                        <a:rPr lang="en-US" sz="1600"/>
                        <a:t> in 404.</a:t>
                      </a:r>
                      <a:br>
                        <a:rPr lang="en-US" sz="1600"/>
                      </a:br>
                      <a:endParaRPr sz="1600"/>
                    </a:p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Ongoing Progress: Getting ready for demo and working on final report.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Mouse Movements and Actions</a:t>
            </a:r>
            <a:endParaRPr/>
          </a:p>
        </p:txBody>
      </p:sp>
      <p:pic>
        <p:nvPicPr>
          <p:cNvPr id="248" name="Google Shape;248;p32" title="Input_Mapping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38" y="1771452"/>
            <a:ext cx="8356128" cy="470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 Handling Outputs</a:t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/>
          </a:blip>
          <a:srcRect b="0" l="0" r="41355" t="0"/>
          <a:stretch/>
        </p:blipFill>
        <p:spPr>
          <a:xfrm>
            <a:off x="295475" y="3133900"/>
            <a:ext cx="46139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775" y="2596226"/>
            <a:ext cx="3572725" cy="5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775" y="4147475"/>
            <a:ext cx="3756100" cy="6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778775" y="2463213"/>
            <a:ext cx="3360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Invalid Settings: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5415525" y="2046225"/>
            <a:ext cx="3360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Invalid Left Click: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5408325" y="3620950"/>
            <a:ext cx="33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Invalid Right Click: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Description: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2049275"/>
            <a:ext cx="4327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Solution proposal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687876"/>
            <a:ext cx="3929925" cy="21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</a:t>
            </a:r>
            <a:r>
              <a:rPr lang="en-US"/>
              <a:t> Plan Gantt Chart</a:t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22343" l="0" r="8491" t="22420"/>
          <a:stretch/>
        </p:blipFill>
        <p:spPr>
          <a:xfrm>
            <a:off x="189150" y="2716325"/>
            <a:ext cx="8634926" cy="32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457200" y="8860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71" name="Google Shape;271;p35"/>
          <p:cNvGraphicFramePr/>
          <p:nvPr/>
        </p:nvGraphicFramePr>
        <p:xfrm>
          <a:off x="280050" y="168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{B0E10095-052B-44F9-8CCD-90D2333AA928}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51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Movement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can be moved to all corners of the screen by the program.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Actions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be able to right click and left click.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3.2.5.2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Input Error Handling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</a:t>
                      </a:r>
                      <a:r>
                        <a:rPr lang="en-US" sz="850"/>
                        <a:t>properly</a:t>
                      </a:r>
                      <a:r>
                        <a:rPr lang="en-US" sz="850"/>
                        <a:t> handle all invalid inputs.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5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3.2.1.4</a:t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positioning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coordinates of the gesture should be calculated when deleting the error points.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3.2.1.8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3.2.3.2.1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Velocity accuracy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output velocity of the moving gesture should not have errors.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Gesture Recognition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recognize the users hand gestures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77" name="Google Shape;277;p36"/>
          <p:cNvGraphicFramePr/>
          <p:nvPr/>
        </p:nvGraphicFramePr>
        <p:xfrm>
          <a:off x="280063" y="253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{B0E10095-052B-44F9-8CCD-90D2333AA928}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Recognition Accuracy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correctly identify and categorize hand gestures at least 90% of the time.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3.2.1.7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Functional Radar System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IWR6843AOPEVMs, and MMWAVEICBOOSTs all properly communicate with the computer and transmit data.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3.2.1.8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Data Decoding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python script accurately decodes the TLV data seen from both radars.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3.2.1.3</a:t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3.2.1.4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Angle and Distance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radars can capture gestures and pointer positions within a 90 degree range up to 1.5 feet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Size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will recognize gestures regardless of hand size.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1522" l="0" r="0" t="1512"/>
          <a:stretch/>
        </p:blipFill>
        <p:spPr>
          <a:xfrm>
            <a:off x="582163" y="1797283"/>
            <a:ext cx="7979671" cy="470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Radar Config / Data Collection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57200" y="2049275"/>
            <a:ext cx="8229600" cy="209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Front end of our system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Both radars </a:t>
            </a:r>
            <a:r>
              <a:rPr lang="en-US" sz="2800"/>
              <a:t>flashed with TI binary files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sz="2800"/>
              <a:t>Out-of-Box (</a:t>
            </a:r>
            <a:r>
              <a:rPr lang="en-US"/>
              <a:t>Mouse Position</a:t>
            </a:r>
            <a:r>
              <a:rPr lang="en-US" sz="2800"/>
              <a:t>)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sz="2800"/>
              <a:t>Gesture ML (</a:t>
            </a:r>
            <a:r>
              <a:rPr lang="en-US"/>
              <a:t>Mouse Action</a:t>
            </a:r>
            <a:r>
              <a:rPr lang="en-US" sz="2800"/>
              <a:t>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Collected and decoded respective data</a:t>
            </a:r>
            <a:endParaRPr sz="2800"/>
          </a:p>
        </p:txBody>
      </p:sp>
      <p:grpSp>
        <p:nvGrpSpPr>
          <p:cNvPr id="122" name="Google Shape;122;p18"/>
          <p:cNvGrpSpPr/>
          <p:nvPr/>
        </p:nvGrpSpPr>
        <p:grpSpPr>
          <a:xfrm>
            <a:off x="1752503" y="4684794"/>
            <a:ext cx="966824" cy="2173213"/>
            <a:chOff x="338650" y="2418525"/>
            <a:chExt cx="1871151" cy="4242899"/>
          </a:xfrm>
        </p:grpSpPr>
        <p:pic>
          <p:nvPicPr>
            <p:cNvPr id="123" name="Google Shape;12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38650" y="241852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8650" y="45399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917" y="5174778"/>
            <a:ext cx="1284708" cy="127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1857" y="5453894"/>
            <a:ext cx="1170657" cy="5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564" y="5074600"/>
            <a:ext cx="858497" cy="127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036" y="5453894"/>
            <a:ext cx="1170657" cy="5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6107" y="4890047"/>
            <a:ext cx="1784332" cy="75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6107" y="5700768"/>
            <a:ext cx="1669998" cy="65288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3955300" y="4786725"/>
            <a:ext cx="30603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Data Parser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1328800" y="4200588"/>
            <a:ext cx="5686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(2x) IWR6843AOPEVM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(2x) MMWAVEICBOOST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Hand Tracking on Pointer Radar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13" y="2016002"/>
            <a:ext cx="5743575" cy="4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Raw UART Data Output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1852877"/>
            <a:ext cx="672465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7496175" y="171450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7496175" y="21907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7496175" y="25717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7496175" y="297180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7496175" y="3419475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7496175" y="38671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496175" y="4243125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5066777"/>
            <a:ext cx="59436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Output</a:t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7677"/>
            <a:ext cx="3133548" cy="470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550" y="2157675"/>
            <a:ext cx="6010451" cy="257448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47475" y="1743075"/>
            <a:ext cx="4476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Mouse Positioning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5133975" y="1743075"/>
            <a:ext cx="4476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Gesture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3133550" y="4829175"/>
            <a:ext cx="496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Pointer Data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[# Points] | [Frame #]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Point 1: [X, Y, Z]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Point 2: [X, Y, Z]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…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6210125" y="4829175"/>
            <a:ext cx="496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Gesture</a:t>
            </a:r>
            <a:r>
              <a:rPr b="1" lang="en-US" sz="2100">
                <a:solidFill>
                  <a:schemeClr val="dk1"/>
                </a:solidFill>
              </a:rPr>
              <a:t> Data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[Frame #]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Features: [size 10]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…</a:t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64" name="Google Shape;164;p21"/>
          <p:cNvCxnSpPr/>
          <p:nvPr/>
        </p:nvCxnSpPr>
        <p:spPr>
          <a:xfrm flipH="1">
            <a:off x="5981625" y="4857750"/>
            <a:ext cx="9600" cy="19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Recognition Work so Far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Choose two low x-y motion gestures to minimize interference with hand tracking.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Used the same features as TI’s model to train our CNN model (~97% accurate).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Our approach used 40 frame </a:t>
            </a:r>
            <a:r>
              <a:rPr lang="en-US" sz="2200"/>
              <a:t>snippets</a:t>
            </a:r>
            <a:r>
              <a:rPr lang="en-US" sz="2200"/>
              <a:t> to train the model (~1.4 seconds).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current model was trained at a max range of ~1½ ft.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Gestures</a:t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457200" y="2049275"/>
            <a:ext cx="4157400" cy="99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[1] (L-Clk)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Shine Gesture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22009" r="22787" t="0"/>
          <a:stretch/>
        </p:blipFill>
        <p:spPr>
          <a:xfrm>
            <a:off x="1203625" y="3229096"/>
            <a:ext cx="1464622" cy="17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45" y="3044950"/>
            <a:ext cx="1371655" cy="19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1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748875" y="2049263"/>
            <a:ext cx="415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[2] (R-Clk)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Push Gesture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575" y="33188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957075" y="3305825"/>
            <a:ext cx="1871151" cy="21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709100" y="4097125"/>
            <a:ext cx="538849" cy="5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4">
            <a:alphaModFix/>
          </a:blip>
          <a:srcRect b="0" l="16107" r="0" t="0"/>
          <a:stretch/>
        </p:blipFill>
        <p:spPr>
          <a:xfrm>
            <a:off x="78349" y="3141500"/>
            <a:ext cx="1057400" cy="18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